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3"/>
    <p:restoredTop sz="94721"/>
  </p:normalViewPr>
  <p:slideViewPr>
    <p:cSldViewPr snapToGrid="0" snapToObjects="1">
      <p:cViewPr varScale="1">
        <p:scale>
          <a:sx n="114" d="100"/>
          <a:sy n="114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B95BF-509B-804F-AB69-96E060986D0A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FC765-05B7-BA4B-8784-FA63C3308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0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0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02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45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73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4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7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2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41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0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8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3872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9272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" name="Google Shape;47;p5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56" name="Google Shape;56;p5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5818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4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180700" y="1747400"/>
            <a:ext cx="6369600" cy="43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24920" rtl="0">
              <a:spcBef>
                <a:spcPts val="80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1pPr>
            <a:lvl2pPr marL="1219170" lvl="1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2132267" y="1768833"/>
            <a:ext cx="10188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9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3633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 type B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48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2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4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5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4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3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4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5A4FF-C19A-8143-AF80-D8EFE95F1B30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567AE-A4A5-0D45-BC5C-9877545E2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3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.png"/><Relationship Id="rId1" Type="http://schemas.microsoft.com/office/2007/relationships/media" Target="../media/media22.m4a"/><Relationship Id="rId2" Type="http://schemas.openxmlformats.org/officeDocument/2006/relationships/audio" Target="../media/media2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.png"/><Relationship Id="rId5" Type="http://schemas.openxmlformats.org/officeDocument/2006/relationships/hyperlink" Target="https://www.kaggle.com/vjchoudhary7/customer-segmentation-tutorial-in-python" TargetMode="External"/><Relationship Id="rId6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4"/>
          <p:cNvGrpSpPr/>
          <p:nvPr/>
        </p:nvGrpSpPr>
        <p:grpSpPr>
          <a:xfrm>
            <a:off x="1748105" y="1314034"/>
            <a:ext cx="1109475" cy="1109469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41159" y="1628572"/>
            <a:ext cx="52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34311" y="5260623"/>
            <a:ext cx="4741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Réalisé par:</a:t>
            </a:r>
          </a:p>
          <a:p>
            <a:r>
              <a:rPr lang="fr-FR" sz="2400" dirty="0"/>
              <a:t>        Dounia </a:t>
            </a:r>
            <a:r>
              <a:rPr lang="fr-FR" sz="2400" dirty="0" err="1"/>
              <a:t>Drif</a:t>
            </a:r>
            <a:r>
              <a:rPr lang="fr-FR" sz="2400" dirty="0"/>
              <a:t> </a:t>
            </a:r>
          </a:p>
          <a:p>
            <a:r>
              <a:rPr lang="fr-FR" sz="2400" dirty="0"/>
              <a:t> 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65342" y="1249124"/>
            <a:ext cx="8273017" cy="477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/>
              <a:t> Customer </a:t>
            </a:r>
            <a:r>
              <a:rPr lang="en-US" sz="8800" b="1" dirty="0"/>
              <a:t>Segmentation</a:t>
            </a:r>
          </a:p>
          <a:p>
            <a:endParaRPr lang="en-US" sz="4267" b="1" dirty="0"/>
          </a:p>
          <a:p>
            <a:r>
              <a:rPr lang="en-US" sz="4267" b="1" dirty="0"/>
              <a:t>	Clustering</a:t>
            </a:r>
            <a:r>
              <a:rPr lang="en-US" sz="4267" dirty="0"/>
              <a:t> (k-mean)</a:t>
            </a:r>
          </a:p>
          <a:p>
            <a:endParaRPr lang="en-US" sz="4267" b="1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26632" y="722493"/>
          <a:ext cx="9981198" cy="4862970"/>
        </p:xfrm>
        <a:graphic>
          <a:graphicData uri="http://schemas.openxmlformats.org/drawingml/2006/table">
            <a:tbl>
              <a:tblPr firstRow="1" firstCol="1" bandRow="1"/>
              <a:tblGrid>
                <a:gridCol w="1663533"/>
                <a:gridCol w="1663533"/>
                <a:gridCol w="1663533"/>
                <a:gridCol w="1663533"/>
                <a:gridCol w="1663533"/>
                <a:gridCol w="1663533"/>
              </a:tblGrid>
              <a:tr h="1487025">
                <a:tc>
                  <a:txBody>
                    <a:bodyPr/>
                    <a:lstStyle/>
                    <a:p>
                      <a:endParaRPr lang="en-US" sz="2100" b="1">
                        <a:effectLst/>
                        <a:latin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 err="1">
                          <a:effectLst/>
                        </a:rPr>
                        <a:t>CustomerID</a:t>
                      </a:r>
                      <a:endParaRPr lang="en-US" sz="21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Gender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Age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Annual Income (k$)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Spending Score (1-100)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</a:tr>
              <a:tr h="1125315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column type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int64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object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int64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int64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int64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</a:tr>
              <a:tr h="1125315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null values (nb)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</a:tr>
              <a:tr h="1125315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null values (%)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>
                          <a:effectLst/>
                        </a:rPr>
                        <a:t>0</a:t>
                      </a:r>
                      <a:endParaRPr lang="en-US" sz="2100" b="1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</a:rPr>
                        <a:t>0</a:t>
                      </a:r>
                      <a:endParaRPr lang="en-US" sz="2100" b="1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101600" marR="101600" marT="101600" marB="101600" anchor="ctr"/>
                </a:tc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951459" y="1557868"/>
            <a:ext cx="6628525" cy="41480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6400" dirty="0"/>
              <a:t>Step 4: Enrich &amp;</a:t>
            </a:r>
            <a:r>
              <a:rPr lang="en-US" sz="6400" dirty="0" err="1"/>
              <a:t>Visualise</a:t>
            </a:r>
            <a:r>
              <a:rPr lang="en-US" sz="6400" dirty="0"/>
              <a:t>  The Dataset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8000" b="1" dirty="0">
                <a:solidFill>
                  <a:srgbClr val="FFFFFF"/>
                </a:solidFill>
                <a:latin typeface="Poppins"/>
                <a:sym typeface="Poppins"/>
              </a:rPr>
              <a:t>II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0"/>
            <a:ext cx="10443456" cy="68580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134"/>
            <a:ext cx="12192000" cy="435723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0"/>
            <a:ext cx="10460307" cy="68580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3" y="152400"/>
            <a:ext cx="11311467" cy="652621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2039" y="284813"/>
            <a:ext cx="55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00360" y="280691"/>
            <a:ext cx="12500516" cy="3734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0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 idx="4294967295"/>
          </p:nvPr>
        </p:nvSpPr>
        <p:spPr>
          <a:xfrm>
            <a:off x="5564717" y="1286933"/>
            <a:ext cx="6627283" cy="41486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6400"/>
              <a:t>Step 5: Get Predictive</a:t>
            </a:r>
            <a:br>
              <a:rPr lang="en-US" sz="6400"/>
            </a:br>
            <a:endParaRPr lang="en-US" sz="6400"/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8000" b="1" dirty="0">
                <a:solidFill>
                  <a:srgbClr val="FFFFFF"/>
                </a:solidFill>
                <a:latin typeface="Poppins"/>
                <a:sym typeface="Poppins"/>
              </a:rPr>
              <a:t>II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17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1738490" y="609601"/>
            <a:ext cx="8918221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Segmentation  using Annual Income and Spending Score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0" y="1301013"/>
            <a:ext cx="9742311" cy="509132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" y="524934"/>
            <a:ext cx="10882491" cy="578889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0" y="558800"/>
            <a:ext cx="10634133" cy="629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0134" y="1"/>
            <a:ext cx="9189156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/>
              <a:t>Segmentation  using Age and Spending Score</a:t>
            </a:r>
          </a:p>
          <a:p>
            <a:endParaRPr lang="en-US" sz="2667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3116058" y="2418857"/>
            <a:ext cx="6737295" cy="12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380990" indent="-380990"/>
            <a:r>
              <a:rPr lang="fr-FR" sz="7200" dirty="0" err="1"/>
              <a:t>Méthodology</a:t>
            </a:r>
            <a:endParaRPr lang="fr-FR" sz="7200"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8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endParaRPr sz="8000" dirty="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1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134"/>
            <a:ext cx="11221156" cy="639555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7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1919889" y="770760"/>
            <a:ext cx="8380249" cy="31250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380990" indent="-380990"/>
            <a:r>
              <a:rPr lang="fr-FR" sz="7200" dirty="0"/>
              <a:t>Conclusion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8000" dirty="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9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775356"/>
            <a:ext cx="9753600" cy="3491200"/>
          </a:xfrm>
        </p:spPr>
        <p:txBody>
          <a:bodyPr/>
          <a:lstStyle/>
          <a:p>
            <a:r>
              <a:rPr lang="en-US" sz="5333" b="1" dirty="0"/>
              <a:t>“A data scientist’s job is never really done, but that’s what makes working with data all the more fascinating! 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9"/>
          <p:cNvGrpSpPr/>
          <p:nvPr/>
        </p:nvGrpSpPr>
        <p:grpSpPr>
          <a:xfrm>
            <a:off x="9295183" y="4815627"/>
            <a:ext cx="2052800" cy="20528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8584148" y="4871284"/>
            <a:ext cx="492673" cy="492673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4" y="1061157"/>
            <a:ext cx="9917700" cy="430279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951459" y="1557868"/>
            <a:ext cx="6628525" cy="41480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6400" dirty="0"/>
              <a:t>Step 1: Understand the </a:t>
            </a:r>
            <a:r>
              <a:rPr lang="en-US" sz="6400" dirty="0" err="1"/>
              <a:t>problème</a:t>
            </a:r>
            <a:r>
              <a:rPr lang="en-US" sz="6400" dirty="0"/>
              <a:t/>
            </a:r>
            <a:br>
              <a:rPr lang="en-US" sz="6400" dirty="0"/>
            </a:br>
            <a:endParaRPr lang="fr-FR" sz="6400"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8000" b="1" dirty="0">
                <a:solidFill>
                  <a:srgbClr val="FFFFFF"/>
                </a:solidFill>
                <a:latin typeface="Poppins"/>
                <a:sym typeface="Poppins"/>
              </a:rPr>
              <a:t>II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      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896534" y="1559224"/>
            <a:ext cx="8280399" cy="5123509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fr-FR" dirty="0" err="1" smtClean="0">
                <a:latin typeface="+mn-lt"/>
              </a:rPr>
              <a:t>Customers</a:t>
            </a:r>
            <a:r>
              <a:rPr lang="fr-FR" dirty="0" smtClean="0">
                <a:latin typeface="+mn-lt"/>
              </a:rPr>
              <a:t> </a:t>
            </a:r>
            <a:r>
              <a:rPr lang="fr-FR" dirty="0" err="1" smtClean="0">
                <a:latin typeface="+mn-lt"/>
              </a:rPr>
              <a:t>Segementation</a:t>
            </a:r>
            <a:r>
              <a:rPr lang="fr-FR" dirty="0" smtClean="0">
                <a:latin typeface="+mn-lt"/>
              </a:rPr>
              <a:t>  :</a:t>
            </a:r>
          </a:p>
          <a:p>
            <a:pPr>
              <a:lnSpc>
                <a:spcPct val="150000"/>
              </a:lnSpc>
              <a:buNone/>
            </a:pPr>
            <a:endParaRPr lang="fr-FR" dirty="0" smtClean="0">
              <a:latin typeface="+mn-lt"/>
            </a:endParaRP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fr-FR" dirty="0">
                <a:latin typeface="+mn-lt"/>
              </a:rPr>
              <a:t>	</a:t>
            </a:r>
            <a:r>
              <a:rPr lang="fr-FR" sz="3200" dirty="0" err="1"/>
              <a:t>Who</a:t>
            </a:r>
            <a:r>
              <a:rPr lang="fr-FR" sz="3200" dirty="0"/>
              <a:t> are </a:t>
            </a:r>
            <a:r>
              <a:rPr lang="fr-FR" sz="3200" dirty="0" err="1"/>
              <a:t>My</a:t>
            </a:r>
            <a:r>
              <a:rPr lang="fr-FR" sz="3200" dirty="0"/>
              <a:t> </a:t>
            </a:r>
            <a:r>
              <a:rPr lang="fr-FR" sz="3200" dirty="0" err="1"/>
              <a:t>customers</a:t>
            </a:r>
            <a:r>
              <a:rPr lang="fr-FR" sz="3200" dirty="0"/>
              <a:t> ?</a:t>
            </a:r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fr-FR" sz="3200" dirty="0"/>
              <a:t>	</a:t>
            </a:r>
            <a:r>
              <a:rPr lang="fr-FR" sz="3200" dirty="0" err="1"/>
              <a:t>What</a:t>
            </a:r>
            <a:r>
              <a:rPr lang="fr-FR" sz="3200" dirty="0"/>
              <a:t> are the catégories  Of </a:t>
            </a:r>
            <a:r>
              <a:rPr lang="fr-FR" sz="3200" dirty="0" err="1"/>
              <a:t>our</a:t>
            </a:r>
            <a:r>
              <a:rPr lang="fr-FR" sz="3200" dirty="0"/>
              <a:t> </a:t>
            </a:r>
            <a:r>
              <a:rPr lang="fr-FR" sz="3200" dirty="0" err="1"/>
              <a:t>Customers</a:t>
            </a:r>
            <a:r>
              <a:rPr lang="fr-FR" sz="3200" dirty="0"/>
              <a:t> ?	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fr-FR" smtClean="0"/>
              <a:pPr algn="ctr"/>
              <a:t>5</a:t>
            </a:fld>
            <a:endParaRPr lang="fr-FR"/>
          </a:p>
        </p:txBody>
      </p:sp>
      <p:sp>
        <p:nvSpPr>
          <p:cNvPr id="6" name="Striped Right Arrow 5"/>
          <p:cNvSpPr/>
          <p:nvPr/>
        </p:nvSpPr>
        <p:spPr>
          <a:xfrm>
            <a:off x="3810000" y="999067"/>
            <a:ext cx="609600" cy="38946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928880" y="727692"/>
            <a:ext cx="6628525" cy="41480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6400" dirty="0"/>
              <a:t>Step 2: </a:t>
            </a:r>
            <a:r>
              <a:rPr lang="en-US" sz="6400"/>
              <a:t>Get The </a:t>
            </a:r>
            <a:r>
              <a:rPr lang="en-US" sz="6400" dirty="0"/>
              <a:t>Data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8000" b="1" dirty="0">
                <a:solidFill>
                  <a:srgbClr val="FFFFFF"/>
                </a:solidFill>
                <a:latin typeface="Poppins"/>
                <a:sym typeface="Poppins"/>
              </a:rPr>
              <a:t>II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fr-FR" smtClean="0"/>
              <a:pPr algn="ctr"/>
              <a:t>7</a:t>
            </a:fld>
            <a:endParaRPr lang="fr-FR"/>
          </a:p>
        </p:txBody>
      </p:sp>
      <p:sp>
        <p:nvSpPr>
          <p:cNvPr id="5" name="Striped Right Arrow 4"/>
          <p:cNvSpPr/>
          <p:nvPr/>
        </p:nvSpPr>
        <p:spPr>
          <a:xfrm>
            <a:off x="4673600" y="4605867"/>
            <a:ext cx="626533" cy="6096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2302934" y="1128889"/>
            <a:ext cx="7834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/>
              <a:t>Mall Customer Segmentation </a:t>
            </a:r>
            <a:r>
              <a:rPr lang="en-US" sz="2667" b="1"/>
              <a:t>Data  </a:t>
            </a:r>
            <a:endParaRPr lang="en-US" sz="2667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3" y="1769007"/>
            <a:ext cx="10820400" cy="3894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8577" y="6101933"/>
            <a:ext cx="8827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Data from </a:t>
            </a:r>
            <a:r>
              <a:rPr lang="en-US" sz="2400" dirty="0" err="1"/>
              <a:t>kaggle</a:t>
            </a:r>
            <a:r>
              <a:rPr lang="en-US" sz="2400" dirty="0"/>
              <a:t> </a:t>
            </a:r>
          </a:p>
          <a:p>
            <a:r>
              <a:rPr lang="en-US" sz="2400" u="sng" dirty="0">
                <a:hlinkClick r:id="rId5"/>
              </a:rPr>
              <a:t>https://www.kaggle.com/vjchoudhary7/customer-segmentation-tutorial-in-python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748259" y="0"/>
            <a:ext cx="6628525" cy="41480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6400"/>
              <a:t>Explore and Clean Your Data</a:t>
            </a:r>
          </a:p>
        </p:txBody>
      </p:sp>
      <p:sp>
        <p:nvSpPr>
          <p:cNvPr id="177" name="Google Shape;177;p17"/>
          <p:cNvSpPr txBox="1"/>
          <p:nvPr/>
        </p:nvSpPr>
        <p:spPr>
          <a:xfrm>
            <a:off x="1374567" y="947333"/>
            <a:ext cx="1856800" cy="1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8000" b="1" dirty="0">
                <a:solidFill>
                  <a:srgbClr val="FFFFFF"/>
                </a:solidFill>
                <a:latin typeface="Poppins"/>
                <a:sym typeface="Poppins"/>
              </a:rPr>
              <a:t>II</a:t>
            </a:r>
            <a:endParaRPr sz="80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2997201" y="1024466"/>
            <a:ext cx="8144935" cy="4826001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dimension of data :  (200, 5)</a:t>
            </a:r>
          </a:p>
          <a:p>
            <a:pPr marL="0" indent="0">
              <a:buNone/>
            </a:pPr>
            <a:r>
              <a:rPr lang="en-US" sz="4800" dirty="0"/>
              <a:t>Columns : </a:t>
            </a:r>
            <a:r>
              <a:rPr lang="en-US" sz="4800" dirty="0" err="1"/>
              <a:t>CustomersID</a:t>
            </a:r>
            <a:r>
              <a:rPr lang="en-US" sz="4800" dirty="0"/>
              <a:t> , Gender , Age , </a:t>
            </a:r>
            <a:r>
              <a:rPr lang="en-US" sz="4800" dirty="0" err="1"/>
              <a:t>Annuel</a:t>
            </a:r>
            <a:r>
              <a:rPr lang="en-US" sz="4800" dirty="0"/>
              <a:t> Income(k$) , Spending  Score (1-100)</a:t>
            </a:r>
            <a:endParaRPr lang="en-GB" altLang="x-none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GB" altLang="x-none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fr-FR" smtClean="0"/>
              <a:pPr algn="ctr"/>
              <a:t>9</a:t>
            </a:fld>
            <a:endParaRPr lang="fr-FR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4134" y="2887134"/>
            <a:ext cx="1083733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176</Words>
  <Application>Microsoft Macintosh PowerPoint</Application>
  <PresentationFormat>Widescreen</PresentationFormat>
  <Paragraphs>69</Paragraphs>
  <Slides>22</Slides>
  <Notes>9</Notes>
  <HiddenSlides>0</HiddenSlides>
  <MMClips>22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 Rounded MT Bold</vt:lpstr>
      <vt:lpstr>Calibri</vt:lpstr>
      <vt:lpstr>Calibri Light</vt:lpstr>
      <vt:lpstr>Poppins</vt:lpstr>
      <vt:lpstr>Times New Roman</vt:lpstr>
      <vt:lpstr>Wingdings</vt:lpstr>
      <vt:lpstr>Arial</vt:lpstr>
      <vt:lpstr>Office Theme</vt:lpstr>
      <vt:lpstr>PowerPoint Presentation</vt:lpstr>
      <vt:lpstr>Méthodology</vt:lpstr>
      <vt:lpstr>PowerPoint Presentation</vt:lpstr>
      <vt:lpstr>Step 1: Understand the problème </vt:lpstr>
      <vt:lpstr>           </vt:lpstr>
      <vt:lpstr>Step 2: Get The Data</vt:lpstr>
      <vt:lpstr>PowerPoint Presentation</vt:lpstr>
      <vt:lpstr>Explore and Clean Your Data</vt:lpstr>
      <vt:lpstr>PowerPoint Presentation</vt:lpstr>
      <vt:lpstr>PowerPoint Presentation</vt:lpstr>
      <vt:lpstr>Step 4: Enrich &amp;Visualise  The Dataset</vt:lpstr>
      <vt:lpstr>PowerPoint Presentation</vt:lpstr>
      <vt:lpstr>PowerPoint Presentation</vt:lpstr>
      <vt:lpstr>PowerPoint Presentation</vt:lpstr>
      <vt:lpstr>PowerPoint Presentation</vt:lpstr>
      <vt:lpstr>Step 5: Get Predictive 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Dounia Drif</dc:creator>
  <cp:lastModifiedBy>Dounia Drif</cp:lastModifiedBy>
  <cp:revision>3</cp:revision>
  <dcterms:created xsi:type="dcterms:W3CDTF">2020-04-03T19:01:32Z</dcterms:created>
  <dcterms:modified xsi:type="dcterms:W3CDTF">2020-04-03T20:00:31Z</dcterms:modified>
</cp:coreProperties>
</file>